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Launch-Pakete</c:v>
                </c:pt>
              </c:strCache>
            </c:strRef>
          </c:tx>
          <c:spPr>
            <a:solidFill>
              <a:srgbClr val="14403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Jahr 1</c:v>
                  </c:pt>
                  <c:pt idx="1">
                    <c:v>Jahr 2</c:v>
                  </c:pt>
                  <c:pt idx="2">
                    <c:v>Jahr 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290</c:v>
                </c:pt>
                <c:pt idx="1">
                  <c:v>870</c:v>
                </c:pt>
                <c:pt idx="2">
                  <c:v>1740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Plattform-Fees</c:v>
                </c:pt>
              </c:strCache>
            </c:strRef>
          </c:tx>
          <c:spPr>
            <a:solidFill>
              <a:srgbClr val="B9955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Jahr 1</c:v>
                  </c:pt>
                  <c:pt idx="1">
                    <c:v>Jahr 2</c:v>
                  </c:pt>
                  <c:pt idx="2">
                    <c:v>Jahr 3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95</c:v>
                </c:pt>
                <c:pt idx="1">
                  <c:v>530</c:v>
                </c:pt>
                <c:pt idx="2">
                  <c:v>1410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Supply-Marge</c:v>
                </c:pt>
              </c:strCache>
            </c:strRef>
          </c:tx>
          <c:spPr>
            <a:solidFill>
              <a:srgbClr val="8FB3A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Jahr 1</c:v>
                  </c:pt>
                  <c:pt idx="1">
                    <c:v>Jahr 2</c:v>
                  </c:pt>
                  <c:pt idx="2">
                    <c:v>Jahr 3</c:v>
                  </c:pt>
                </c:lvl>
              </c:multiLvlStrCache>
            </c:multiLvl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40</c:v>
                </c:pt>
                <c:pt idx="1">
                  <c:v>200</c:v>
                </c:pt>
                <c:pt idx="2">
                  <c:v>700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E7F7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CE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E7F7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solidFill>
                <a:srgbClr val="6E7F7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40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9144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9B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 IN A BOX FÜR ÄSTHETIKÄRZT:INNEN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1234440"/>
            <a:ext cx="8229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KLINIQ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502920" y="2395728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90 Tagen in die eigene ästhetische Praxis.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3977640"/>
            <a:ext cx="813816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4114800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Renneberg</a:t>
            </a:r>
            <a:pPr indent="0" marL="0">
              <a:buNone/>
            </a:pPr>
            <a:r>
              <a:rPr lang="en-US" sz="1300" dirty="0">
                <a:solidFill>
                  <a:srgbClr val="9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Co-Founder &amp; GF Kalia Lab      </a:t>
            </a:r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Andrea Wagner</a:t>
            </a:r>
            <a:pPr indent="0" marL="0">
              <a:buNone/>
            </a:pPr>
            <a:r>
              <a:rPr lang="en-US" sz="1300" dirty="0">
                <a:solidFill>
                  <a:srgbClr val="9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VP Growth Kalia Lab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035040" y="4114800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F9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Juli 2026 · Vertraulich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FINANZPLAN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 Partner-Praxen und Break-even in Jahr 3.</a:t>
            </a:r>
            <a:endParaRPr lang="en-US" sz="27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02920" y="1600200"/>
          <a:ext cx="4846320" cy="3017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669280" y="1627632"/>
            <a:ext cx="297180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0" y="1682496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/ 40 / 100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669280" y="2011680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aktive Praxen (kumuliert, Jahresende)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669280" y="2395728"/>
            <a:ext cx="297180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0" y="2450592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0,4 → 3,9 Mio. €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5669280" y="2779776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Umsatz Jahr 1 bis Jahr 3, ~60 % wiederkehrend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5669280" y="3163824"/>
            <a:ext cx="297180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669280" y="3218688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EBITDA +0,5 Mio. €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669280" y="3547872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Jahr 3; Break-even auf Monatsbasis unterjährig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669280" y="3931920"/>
            <a:ext cx="297180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69280" y="3986784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 5 % Churn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669280" y="4315968"/>
            <a:ext cx="2971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Praxen sind langfristige, ortsgebundene Betriebe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GO-TO-MARKET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Wir kennen die Zielgruppe — und sie kennt unsere Story.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157276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Kalia-Netzwerk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02920" y="1920240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ersten 3–5 Pilot-Partner kommen aus dem direkten Umfeld — Ärzt:innen, die das Playbook bei Kalia Lab live gesehen haben.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663440" y="157276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Kongresse &amp; Akademien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663440" y="1920240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DGÄPC, DGBT, IMCAS, AMWC; Kooperationen mit NiSV-Akademien — deren Absolvent:innen stehen exakt im Gründungsmoment.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02920" y="3054096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Content &amp; Inbound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3401568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definitive Praxisgründungs-Guide Ästhetik, Gründungs-Rechner, Webinare, LinkedIn-Thought-Leadership mit der Kalia-Story.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663440" y="3054096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Community-Flywheel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63440" y="3401568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Referral-Programm: zufriedene Partner werben Kolleg:innen; die Academy hält Kontakt zur Zielgruppe vor der Gründungsentscheidung.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02920" y="4526280"/>
            <a:ext cx="8138160" cy="41148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4526280"/>
            <a:ext cx="7635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Sales-Motion: Erstgespräch → kostenpflichtige Standortanalyse (ab 990 €, bei Launch verrechnet) → Launch-Vertrag. Zyklus 60–90 Tage.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Wir haben das, was wir anbieten, selbst gebaut.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572768"/>
            <a:ext cx="3977640" cy="274320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828800"/>
            <a:ext cx="566928" cy="566928"/>
          </a:xfrm>
          <a:prstGeom prst="ellipse">
            <a:avLst/>
          </a:prstGeom>
          <a:solidFill>
            <a:srgbClr val="14403C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508760" y="187452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Max Renneberg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508760" y="2194560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GRÜNDER &amp; CEO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77240" y="2606040"/>
            <a:ext cx="3474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Co-Founder &amp; Geschäftsführer Kalia Lab: 3 Kliniken (Hamburg, Berlin, Düsseldorf), 3,9 Mio. € Seed (Tengelmann Ventures, YZR Capital), erster Standort profitabel. Davor 15+ Jahre Seriengründer (Kochhaus, deltamethod, factorymarket, esanum).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1572768"/>
            <a:ext cx="3977640" cy="274320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1" name="Shape 9"/>
          <p:cNvSpPr/>
          <p:nvPr/>
        </p:nvSpPr>
        <p:spPr>
          <a:xfrm>
            <a:off x="4937760" y="1828800"/>
            <a:ext cx="566928" cy="566928"/>
          </a:xfrm>
          <a:prstGeom prst="ellipse">
            <a:avLst/>
          </a:prstGeom>
          <a:solidFill>
            <a:srgbClr val="14403C"/>
          </a:solidFill>
          <a:ln/>
        </p:spPr>
      </p:sp>
      <p:sp>
        <p:nvSpPr>
          <p:cNvPr id="12" name="Text 10"/>
          <p:cNvSpPr/>
          <p:nvPr/>
        </p:nvSpPr>
        <p:spPr>
          <a:xfrm>
            <a:off x="4937760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AW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669280" y="187452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Andrea Wagner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669280" y="2194560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GRÜNDERIN &amp; CGO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937760" y="2606040"/>
            <a:ext cx="3474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Growth Kalia Lab: verantwortet Patientengewinnung und Marke über alle Kanäle — Performance, Local SEO, Social, CRM — unter HWG-Bedingungen. Zuvor u. a. L'Oréal und Nespresso. Ihr Growth-Playbook wird bei KLINIQ zum Produkt (Modul GROWTH).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02920" y="45262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Geplante Schlüsselrollen mit Seed: Head of Launch Operations · Head of Product · Ärztliche Direktion (Academy &amp; Qualität) · Medizinrecht (extern)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Vom Pilotprogramm zur Plattform.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783080"/>
            <a:ext cx="128016" cy="128016"/>
          </a:xfrm>
          <a:prstGeom prst="ellipse">
            <a:avLst/>
          </a:prstGeom>
          <a:solidFill>
            <a:srgbClr val="B9955C"/>
          </a:solidFill>
          <a:ln/>
        </p:spPr>
      </p:sp>
      <p:sp>
        <p:nvSpPr>
          <p:cNvPr id="5" name="Shape 3"/>
          <p:cNvSpPr/>
          <p:nvPr/>
        </p:nvSpPr>
        <p:spPr>
          <a:xfrm>
            <a:off x="630936" y="1847088"/>
            <a:ext cx="1536192" cy="0"/>
          </a:xfrm>
          <a:prstGeom prst="line">
            <a:avLst/>
          </a:prstGeom>
          <a:noFill/>
          <a:ln w="12700">
            <a:solidFill>
              <a:srgbClr val="D8DED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201168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Q3–Q4 2026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02920" y="22402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Validierung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2606040"/>
            <a:ext cx="14813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 Zielgruppen-Interviews, Rechtsgutachten Berufsrecht, 2–3 Pilot-Partner, Seed-Runde</a:t>
            </a:r>
            <a:endParaRPr lang="en-US" sz="930" dirty="0"/>
          </a:p>
        </p:txBody>
      </p:sp>
      <p:sp>
        <p:nvSpPr>
          <p:cNvPr id="9" name="Shape 7"/>
          <p:cNvSpPr/>
          <p:nvPr/>
        </p:nvSpPr>
        <p:spPr>
          <a:xfrm>
            <a:off x="2167128" y="1783080"/>
            <a:ext cx="128016" cy="128016"/>
          </a:xfrm>
          <a:prstGeom prst="ellipse">
            <a:avLst/>
          </a:prstGeom>
          <a:solidFill>
            <a:srgbClr val="B9955C"/>
          </a:solidFill>
          <a:ln/>
        </p:spPr>
      </p:sp>
      <p:sp>
        <p:nvSpPr>
          <p:cNvPr id="10" name="Shape 8"/>
          <p:cNvSpPr/>
          <p:nvPr/>
        </p:nvSpPr>
        <p:spPr>
          <a:xfrm>
            <a:off x="2295144" y="1847088"/>
            <a:ext cx="1536192" cy="0"/>
          </a:xfrm>
          <a:prstGeom prst="line">
            <a:avLst/>
          </a:prstGeom>
          <a:noFill/>
          <a:ln w="12700">
            <a:solidFill>
              <a:srgbClr val="D8DE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67128" y="201168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H1 2027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167128" y="22402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Pilot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167128" y="2606040"/>
            <a:ext cx="14813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Pilot-Praxen eröffnet, OS-MVP live, erste SUPPLY-Rahmenverträge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3831336" y="1783080"/>
            <a:ext cx="128016" cy="128016"/>
          </a:xfrm>
          <a:prstGeom prst="ellipse">
            <a:avLst/>
          </a:prstGeom>
          <a:solidFill>
            <a:srgbClr val="14403C"/>
          </a:solidFill>
          <a:ln/>
        </p:spPr>
      </p:sp>
      <p:sp>
        <p:nvSpPr>
          <p:cNvPr id="15" name="Shape 13"/>
          <p:cNvSpPr/>
          <p:nvPr/>
        </p:nvSpPr>
        <p:spPr>
          <a:xfrm>
            <a:off x="3959352" y="1847088"/>
            <a:ext cx="1536192" cy="0"/>
          </a:xfrm>
          <a:prstGeom prst="line">
            <a:avLst/>
          </a:prstGeom>
          <a:noFill/>
          <a:ln w="12700">
            <a:solidFill>
              <a:srgbClr val="D8DE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31336" y="201168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H2 2027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831336" y="22402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Produkt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831336" y="2606040"/>
            <a:ext cx="14813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Praxen kumuliert, GROWTH produktisiert, Academy v1, NPS &gt; 60</a:t>
            </a:r>
            <a:endParaRPr lang="en-US" sz="930" dirty="0"/>
          </a:p>
        </p:txBody>
      </p:sp>
      <p:sp>
        <p:nvSpPr>
          <p:cNvPr id="19" name="Shape 17"/>
          <p:cNvSpPr/>
          <p:nvPr/>
        </p:nvSpPr>
        <p:spPr>
          <a:xfrm>
            <a:off x="5495544" y="1783080"/>
            <a:ext cx="128016" cy="128016"/>
          </a:xfrm>
          <a:prstGeom prst="ellipse">
            <a:avLst/>
          </a:prstGeom>
          <a:solidFill>
            <a:srgbClr val="14403C"/>
          </a:solidFill>
          <a:ln/>
        </p:spPr>
      </p:sp>
      <p:sp>
        <p:nvSpPr>
          <p:cNvPr id="20" name="Shape 18"/>
          <p:cNvSpPr/>
          <p:nvPr/>
        </p:nvSpPr>
        <p:spPr>
          <a:xfrm>
            <a:off x="5623560" y="1847088"/>
            <a:ext cx="1536192" cy="0"/>
          </a:xfrm>
          <a:prstGeom prst="line">
            <a:avLst/>
          </a:prstGeom>
          <a:noFill/>
          <a:ln w="12700">
            <a:solidFill>
              <a:srgbClr val="D8DED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95544" y="201168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495544" y="22402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Skalierung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495544" y="2606040"/>
            <a:ext cx="14813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Praxen, 14 FTE, Series-A-Readiness (&gt; 1,5 Mio. € Run-Rate)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7159752" y="1783080"/>
            <a:ext cx="128016" cy="128016"/>
          </a:xfrm>
          <a:prstGeom prst="ellipse">
            <a:avLst/>
          </a:prstGeom>
          <a:solidFill>
            <a:srgbClr val="14403C"/>
          </a:solidFill>
          <a:ln/>
        </p:spPr>
      </p:sp>
      <p:sp>
        <p:nvSpPr>
          <p:cNvPr id="25" name="Text 23"/>
          <p:cNvSpPr/>
          <p:nvPr/>
        </p:nvSpPr>
        <p:spPr>
          <a:xfrm>
            <a:off x="7159752" y="201168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159752" y="22402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Expansion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159752" y="2606040"/>
            <a:ext cx="14813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Praxen, EBITDA-Break-even, Start Österreich &amp; Schweiz</a:t>
            </a:r>
            <a:endParaRPr lang="en-US" sz="930" dirty="0"/>
          </a:p>
        </p:txBody>
      </p:sp>
      <p:sp>
        <p:nvSpPr>
          <p:cNvPr id="28" name="Shape 26"/>
          <p:cNvSpPr/>
          <p:nvPr/>
        </p:nvSpPr>
        <p:spPr>
          <a:xfrm>
            <a:off x="502920" y="4114800"/>
            <a:ext cx="8138160" cy="64008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29" name="Text 27"/>
          <p:cNvSpPr/>
          <p:nvPr/>
        </p:nvSpPr>
        <p:spPr>
          <a:xfrm>
            <a:off x="777240" y="4114800"/>
            <a:ext cx="7635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Wichtigster Meilenstein für Series A: </a:t>
            </a:r>
            <a:pPr indent="0" marL="0">
              <a:buNone/>
            </a:pPr>
            <a:r>
              <a:rPr lang="en-US" sz="11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40+ aktive Praxen mit bewiesener Partner-Ökonomie und &gt; 1,5 Mio. € wiederkehrendem Umsatz.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40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7772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9B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ASK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1097280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1,5–2,0 Mio. € Seed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02920" y="20574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für 40+ Partner-Praxen, ein produktisiertes Launch-Playbook und Series-A-Readiness bis 2028.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02920" y="2971800"/>
            <a:ext cx="192024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310896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45 %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02920" y="358444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Team: Launch-Ops &amp; Produkt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587752" y="2971800"/>
            <a:ext cx="192024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87752" y="310896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25 %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2587752" y="358444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Produktentwicklung OS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672584" y="2971800"/>
            <a:ext cx="192024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72584" y="310896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20 %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672584" y="358444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Vertrieb &amp; Marketing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757416" y="2971800"/>
            <a:ext cx="192024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57416" y="310896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10 %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757416" y="358444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&amp; Sonstiges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02920" y="443484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Renneberg</a:t>
            </a:r>
            <a:pPr indent="0" marL="0">
              <a:buNone/>
            </a:pPr>
            <a:r>
              <a:rPr lang="en-US" sz="1200" dirty="0">
                <a:solidFill>
                  <a:srgbClr val="9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max.renneberg@gmail.com   ·   linkedin.com/in/renneberg   ·   kalialab.de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 beste Nische der Medizin — mit dem schwersten Einstieg.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572768"/>
            <a:ext cx="3977640" cy="150876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71907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KAPITAL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31520" y="1938528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150–350 T€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731520" y="2340864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Startinvestment für Ausbau, Laser und Working Capital — ohne Erfahrungswerte, was wirklich nötig ist.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663440" y="1572768"/>
            <a:ext cx="3977640" cy="150876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9" name="Text 7"/>
          <p:cNvSpPr/>
          <p:nvPr/>
        </p:nvSpPr>
        <p:spPr>
          <a:xfrm>
            <a:off x="4892040" y="171907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REGULATORIK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892040" y="1938528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5+ Rechtsgebiete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892040" y="2340864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NiSV-Fachkunde, Hygieneverordnungen, MPBetreibV, GOÄ-Abrechnung, 19 % USt auf Kosmetik — fragmentiert und fehleranfällig.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02920" y="3264408"/>
            <a:ext cx="3977640" cy="150876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341071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" y="3630168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BGH 2025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731520" y="4032504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Vorher-Nachher-Bilder sind auch für Botox &amp; Filler verboten — Patientengewinnung braucht ein rechtssicheres Playbook.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63440" y="3264408"/>
            <a:ext cx="3977640" cy="150876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7" name="Text 15"/>
          <p:cNvSpPr/>
          <p:nvPr/>
        </p:nvSpPr>
        <p:spPr>
          <a:xfrm>
            <a:off x="4892040" y="341071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ALLEINGANG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892040" y="3630168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9–18 Monate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4892040" y="4032504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Gründungsdauer, in der jede Entscheidung (Einkauf, Software, Preise) zum ersten Mal und ohne Benchmark fällt.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JETZT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Wachsender Markt, steigende Hürden, kein Anbieter.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572768"/>
            <a:ext cx="813816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6459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~11 % p. a.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017520" y="1691640"/>
            <a:ext cx="5623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Wachstum Injectables-Markt Deutschland bis 2030 (Grand View Research)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02920" y="2231136"/>
            <a:ext cx="813816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304288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Nr. 1 in Europa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017520" y="2350008"/>
            <a:ext cx="5623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Deutschland ist der größte EU-Markt für ästhetische Medizintechnik (22–25 % Anteil)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02920" y="2889504"/>
            <a:ext cx="813816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962656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21,8 % EBIT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017520" y="3008376"/>
            <a:ext cx="5623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 M1 Med Beauty 2024 — die Ökonomie des Modells ist öffentlich bewiesen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2920" y="3547872"/>
            <a:ext cx="813816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3621024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500+ MedSpas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017520" y="3666744"/>
            <a:ext cx="5623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Moxie in den USA seit 2022 gelauncht — die Kategorie ist validiert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4206240"/>
            <a:ext cx="8138160" cy="0"/>
          </a:xfrm>
          <a:prstGeom prst="line">
            <a:avLst/>
          </a:prstGeom>
          <a:noFill/>
          <a:ln w="9525">
            <a:solidFill>
              <a:srgbClr val="D8DED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4279392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 Anbieter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017520" y="4325112"/>
            <a:ext cx="5623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integrierte Praxisgründung in DACH — Beratung existiert nur fragmentiert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LÖSUNG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Fünf Module. Eine Plattform. Die Praxis bleibt zu 100 % beim Arzt.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3246120" cy="3246120"/>
          </a:xfrm>
          <a:prstGeom prst="rect">
            <a:avLst/>
          </a:prstGeom>
          <a:solidFill>
            <a:srgbClr val="14403C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8288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D9B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LAUNCH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77240" y="2121408"/>
            <a:ext cx="2697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 Gründung als Produkt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77240" y="2971800"/>
            <a:ext cx="2697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Schlüsselfertige Gründung in 90 Tagen: Standort, Ausbau, Geräte, Finanzierung, Compliance.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4224528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9B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T€ einmalig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023360" y="1554480"/>
            <a:ext cx="4617720" cy="758952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0" name="Text 8"/>
          <p:cNvSpPr/>
          <p:nvPr/>
        </p:nvSpPr>
        <p:spPr>
          <a:xfrm>
            <a:off x="4251960" y="164592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OS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251960" y="1901952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990 €/Monat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760720" y="1636776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Betriebs-Stack: Booking, Patientenakte, Foto-Doku, GOÄ-Abrechnung, Inventar, Dashboard.</a:t>
            </a:r>
            <a:endParaRPr lang="en-US" sz="980" dirty="0"/>
          </a:p>
        </p:txBody>
      </p:sp>
      <p:sp>
        <p:nvSpPr>
          <p:cNvPr id="13" name="Shape 11"/>
          <p:cNvSpPr/>
          <p:nvPr/>
        </p:nvSpPr>
        <p:spPr>
          <a:xfrm>
            <a:off x="4023360" y="2400300"/>
            <a:ext cx="4617720" cy="758952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4" name="Text 12"/>
          <p:cNvSpPr/>
          <p:nvPr/>
        </p:nvSpPr>
        <p:spPr>
          <a:xfrm>
            <a:off x="4251960" y="249174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GROWTH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251960" y="2747772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1.990 €/Monat im Bundle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760720" y="2482596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HWG-konformes Marketing: Local SEO, Social, CRM &amp; Membership — das Kalia-Playbook.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4023360" y="3246120"/>
            <a:ext cx="4617720" cy="758952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8" name="Text 16"/>
          <p:cNvSpPr/>
          <p:nvPr/>
        </p:nvSpPr>
        <p:spPr>
          <a:xfrm>
            <a:off x="4251960" y="33375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SUPPLY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251960" y="3593592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20–35 % Ersparnis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760720" y="3328416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Einkaufsgemeinschaft für Toxine, Filler, Skincare &amp; Geräte — Ketten-Konditionen.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4023360" y="4091940"/>
            <a:ext cx="4617720" cy="758952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22" name="Text 20"/>
          <p:cNvSpPr/>
          <p:nvPr/>
        </p:nvSpPr>
        <p:spPr>
          <a:xfrm>
            <a:off x="4251960" y="418338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ACADEMY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251960" y="4439412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 Launch enthalten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760720" y="4174236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Onboarding-Curriculum, Masterclasses, Peer-Benchmarks, Partner-Summit.</a:t>
            </a:r>
            <a:endParaRPr lang="en-US" sz="980" dirty="0"/>
          </a:p>
        </p:txBody>
      </p:sp>
      <p:sp>
        <p:nvSpPr>
          <p:cNvPr id="25" name="Text 23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LAUNCH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Von der Entscheidung zur Eröffnung: der 90-Tage-Prozess.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691640"/>
            <a:ext cx="146304" cy="146304"/>
          </a:xfrm>
          <a:prstGeom prst="ellipse">
            <a:avLst/>
          </a:prstGeom>
          <a:solidFill>
            <a:srgbClr val="B9955C"/>
          </a:solidFill>
          <a:ln/>
        </p:spPr>
      </p:sp>
      <p:sp>
        <p:nvSpPr>
          <p:cNvPr id="5" name="Shape 3"/>
          <p:cNvSpPr/>
          <p:nvPr/>
        </p:nvSpPr>
        <p:spPr>
          <a:xfrm>
            <a:off x="649224" y="1764792"/>
            <a:ext cx="1938528" cy="0"/>
          </a:xfrm>
          <a:prstGeom prst="line">
            <a:avLst/>
          </a:prstGeom>
          <a:noFill/>
          <a:ln w="12700">
            <a:solidFill>
              <a:srgbClr val="D8DED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938528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Tage 1–15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02920" y="219456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Analyse &amp; Standort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2724912"/>
            <a:ext cx="1874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Machbarkeits- und Einzugsgebietsanalyse, Standort-Shortlist, Finanzierungsplan (KfW, apoBank)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587752" y="1691640"/>
            <a:ext cx="146304" cy="146304"/>
          </a:xfrm>
          <a:prstGeom prst="ellipse">
            <a:avLst/>
          </a:prstGeom>
          <a:solidFill>
            <a:srgbClr val="B9955C"/>
          </a:solidFill>
          <a:ln/>
        </p:spPr>
      </p:sp>
      <p:sp>
        <p:nvSpPr>
          <p:cNvPr id="10" name="Shape 8"/>
          <p:cNvSpPr/>
          <p:nvPr/>
        </p:nvSpPr>
        <p:spPr>
          <a:xfrm>
            <a:off x="2734056" y="1764792"/>
            <a:ext cx="1938528" cy="0"/>
          </a:xfrm>
          <a:prstGeom prst="line">
            <a:avLst/>
          </a:prstGeom>
          <a:noFill/>
          <a:ln w="12700">
            <a:solidFill>
              <a:srgbClr val="D8DE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87752" y="1938528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Tage 15–40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587752" y="219456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Vertrag &amp; Setup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587752" y="2724912"/>
            <a:ext cx="1874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Mietvertrag, Rechtsform (Privatpraxis / Arzt-GmbH), Geräte-Leasing, Versicherungen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672584" y="1691640"/>
            <a:ext cx="146304" cy="146304"/>
          </a:xfrm>
          <a:prstGeom prst="ellipse">
            <a:avLst/>
          </a:prstGeom>
          <a:solidFill>
            <a:srgbClr val="B9955C"/>
          </a:solidFill>
          <a:ln/>
        </p:spPr>
      </p:sp>
      <p:sp>
        <p:nvSpPr>
          <p:cNvPr id="15" name="Shape 13"/>
          <p:cNvSpPr/>
          <p:nvPr/>
        </p:nvSpPr>
        <p:spPr>
          <a:xfrm>
            <a:off x="4818888" y="1764792"/>
            <a:ext cx="1938528" cy="0"/>
          </a:xfrm>
          <a:prstGeom prst="line">
            <a:avLst/>
          </a:prstGeom>
          <a:noFill/>
          <a:ln w="12700">
            <a:solidFill>
              <a:srgbClr val="D8DE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72584" y="1938528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Tage 40–75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672584" y="219456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Ausbau &amp; Compliance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72584" y="2724912"/>
            <a:ext cx="1874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Praxisausbau nach erprobten Grundrissen; NiSV, Hygieneplan, QM, Aufklärungsdokumente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757416" y="1691640"/>
            <a:ext cx="146304" cy="146304"/>
          </a:xfrm>
          <a:prstGeom prst="ellipse">
            <a:avLst/>
          </a:prstGeom>
          <a:solidFill>
            <a:srgbClr val="B9955C"/>
          </a:solidFill>
          <a:ln/>
        </p:spPr>
      </p:sp>
      <p:sp>
        <p:nvSpPr>
          <p:cNvPr id="20" name="Text 18"/>
          <p:cNvSpPr/>
          <p:nvPr/>
        </p:nvSpPr>
        <p:spPr>
          <a:xfrm>
            <a:off x="6757416" y="1938528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Tage 75–90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757416" y="219456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 &amp; Eröffnung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757416" y="2724912"/>
            <a:ext cx="1874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Personal, Academy-Onboarding, Behandlungsmenü &amp; Preise, Marketing-Vorlauf, Go-live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02920" y="4069080"/>
            <a:ext cx="8138160" cy="68580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" y="4069080"/>
            <a:ext cx="7635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Ergebnis: </a:t>
            </a:r>
            <a:pPr indent="0" marL="0">
              <a:buNone/>
            </a:pPr>
            <a:r>
              <a:rPr lang="en-US" sz="115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Eröffnung nach 90 Tagen statt 9–18 Monaten — mit 180–250 T€ Gesamtinvest statt 300 T€+, da Leasing Kapitalbindung ersetzt und Fehlkäufe entfallen.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 USA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 Blaupause existiert — und ihre Schwächen kennen wir.</a:t>
            </a:r>
            <a:endParaRPr lang="en-US" sz="27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572768"/>
          <a:ext cx="8138160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3108960"/>
                <a:gridCol w="329184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440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Player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440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440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Traktion / Learning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Moxie (2022)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Launch + SaaS + Coaching + Einkauf; Fee + Umsatzanteil (intransparent)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~25,7 Mio. $ Funding · 500+ MedSpas · Launch &lt; 30 T$ statt 163 T$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Portrait (2019)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Kostenlos; verdient an der Einkaufsmarge (GPO)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~25 Mio. $ Funding · 800–1.000 Provider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Boulevard / RepeatMD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Reines vertikales SaaS ohne Launch &amp; Compliance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 Mio. $ Series D (~800 Mio. $ Bewertung) · 50 Mio. $ Series 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VIO / Restore (Franchise)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0,8–1,3 Mio. $ Invest + 6–8 % Royalty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Schwache Zufriedenheit — Enabler schlägt Franchise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Ever/Body (Kette)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 &amp; Operate, 110 Mio. $ VC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24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2025 PE-Notverkauf — Enabler schlägt Kette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54864" marB="54864" anchor="ctr">
                    <a:lnL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02920" y="45720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Kernaussage: Das Enabler-Modell hat Franchise und eigene Ketten geschlagen. Kein US-Player ist bisher in Europa aktiv.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31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9B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UNSERE PRINZIPIEN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Drei Dinge machen wir bewusst anders als Moxie.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783080"/>
            <a:ext cx="256032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96596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Transparente Preise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02920" y="2697480"/>
            <a:ext cx="2560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Moxie &amp; Portrait verstecken ihre Fees — häufigster Kritikpunkt der Betreiber-Communities. Unser Pricing ist öffentlich.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291840" y="1783080"/>
            <a:ext cx="256032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196596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Keine Umsatzbeteiligung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91840" y="2697480"/>
            <a:ext cx="2560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Revenue-Share bestraft Erfolg und ist beim ärztlichen Honorar berufsrechtlich heikel. Bei uns: feste, planbare Fees — rechtlich das sauberere Modell.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080760" y="1783080"/>
            <a:ext cx="2560320" cy="0"/>
          </a:xfrm>
          <a:prstGeom prst="line">
            <a:avLst/>
          </a:prstGeom>
          <a:noFill/>
          <a:ln w="12700">
            <a:solidFill>
              <a:srgbClr val="3D656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80760" y="196596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Datenhoheit garantiert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080760" y="2697480"/>
            <a:ext cx="2560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Patientenbeziehung und Daten gehören vertraglich der Praxis, inkl. Export-Garantie. Bindung durch Mehrwert statt Lock-in.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F9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MARKT &amp; ZIELGRUPPE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Tausende Ärzt:innen wollen in die Selbständigkeit.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8138160" cy="603504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655064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6.400+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2148840" y="1655064"/>
            <a:ext cx="62179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Dermatolog:innen in Deutschland (BÄK) — der Kern der Zielgruppe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02920" y="2313432"/>
            <a:ext cx="6035040" cy="603504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368296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~1.000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2148840" y="2368296"/>
            <a:ext cx="41148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Plastische &amp; Ästhetische Chirurg:innen ambulant und klinisch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02920" y="3026664"/>
            <a:ext cx="3931920" cy="603504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081528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200–300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2148840" y="3081528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relevante Praxis-Neugründungen pro Jahr im Ästhetik-Segment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2920" y="3739896"/>
            <a:ext cx="1828800" cy="603504"/>
          </a:xfrm>
          <a:prstGeom prst="rect">
            <a:avLst/>
          </a:prstGeom>
          <a:solidFill>
            <a:srgbClr val="14403C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794760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D9BE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50–80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2148840" y="3794760"/>
            <a:ext cx="-914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realistisch adressierbare Launches p. a. bei 20–30 % Marktanteil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45720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Zweiter Hebel: Bestandspraxen, die nur OS, GROWTH oder SUPPLY buchen (Land &amp; Expand) — in den USA allein ein Milliardenmarkt (Boulevard, RepeatMD).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GESCHÄFTSMODELL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dirty="0">
                <a:solidFill>
                  <a:srgbClr val="1A24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Vier Erlösströme — transparent und wiederkehrend.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572768"/>
            <a:ext cx="1920240" cy="169164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5" name="Text 3"/>
          <p:cNvSpPr/>
          <p:nvPr/>
        </p:nvSpPr>
        <p:spPr>
          <a:xfrm>
            <a:off x="667512" y="1737360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67512" y="1993392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29 T€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667512" y="246888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einmalig pro Gründung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67512" y="29077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~50 % Marge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587752" y="1572768"/>
            <a:ext cx="1920240" cy="169164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0" name="Text 8"/>
          <p:cNvSpPr/>
          <p:nvPr/>
        </p:nvSpPr>
        <p:spPr>
          <a:xfrm>
            <a:off x="2752344" y="1737360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752344" y="1993392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990 €/Mon.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2752344" y="246888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Software-Stack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752344" y="29077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~75 % Marge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672584" y="1572768"/>
            <a:ext cx="1920240" cy="169164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15" name="Text 13"/>
          <p:cNvSpPr/>
          <p:nvPr/>
        </p:nvSpPr>
        <p:spPr>
          <a:xfrm>
            <a:off x="4837176" y="1737360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+ GROWTH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837176" y="1993392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1.990 €/Mon.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4837176" y="246888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inkl. Marketing-System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837176" y="29077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~75 % Marge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757416" y="1572768"/>
            <a:ext cx="1920240" cy="1691640"/>
          </a:xfrm>
          <a:prstGeom prst="rect">
            <a:avLst/>
          </a:prstGeom>
          <a:solidFill>
            <a:srgbClr val="EFF3F0"/>
          </a:solidFill>
          <a:ln/>
        </p:spPr>
      </p:sp>
      <p:sp>
        <p:nvSpPr>
          <p:cNvPr id="20" name="Text 18"/>
          <p:cNvSpPr/>
          <p:nvPr/>
        </p:nvSpPr>
        <p:spPr>
          <a:xfrm>
            <a:off x="6922008" y="1737360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9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922008" y="1993392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440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~10 %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6922008" y="246888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A24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 am Einkaufsvolumen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922008" y="290779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40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Arzt spart 20–35 %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02920" y="3611880"/>
            <a:ext cx="8138160" cy="1143000"/>
          </a:xfrm>
          <a:prstGeom prst="rect">
            <a:avLst/>
          </a:prstGeom>
          <a:solidFill>
            <a:srgbClr val="14403C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376732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D9B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Plattform-Umsatz je Partner-Praxis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77240" y="4041648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Jahr 1: ~50–55 T€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+ anteilige Fees + Einkauf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663440" y="4041648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 Jahr 2: 30–40 T€ wiederkehrend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C9D6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Fees Ø 18 T€ p. a. + Supply-Marge 8–12 T€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8503920" y="477316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F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KLINIQ — Clinic in a Box für Ästhetikärzt:innen</dc:title>
  <dc:subject>PptxGenJS Presentation</dc:subject>
  <dc:creator>Max Renneberg</dc:creator>
  <cp:lastModifiedBy>Max Renneberg</cp:lastModifiedBy>
  <cp:revision>1</cp:revision>
  <dcterms:created xsi:type="dcterms:W3CDTF">2026-07-04T03:42:53Z</dcterms:created>
  <dcterms:modified xsi:type="dcterms:W3CDTF">2026-07-04T03:42:53Z</dcterms:modified>
</cp:coreProperties>
</file>